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57" r:id="rId3"/>
    <p:sldId id="258" r:id="rId4"/>
    <p:sldId id="259" r:id="rId5"/>
    <p:sldId id="260" r:id="rId6"/>
    <p:sldId id="277" r:id="rId7"/>
    <p:sldId id="261" r:id="rId8"/>
    <p:sldId id="264" r:id="rId9"/>
    <p:sldId id="262" r:id="rId10"/>
    <p:sldId id="278" r:id="rId11"/>
    <p:sldId id="265" r:id="rId12"/>
    <p:sldId id="266" r:id="rId13"/>
    <p:sldId id="267" r:id="rId14"/>
    <p:sldId id="279" r:id="rId15"/>
    <p:sldId id="280" r:id="rId16"/>
    <p:sldId id="268" r:id="rId17"/>
    <p:sldId id="276" r:id="rId18"/>
    <p:sldId id="269" r:id="rId19"/>
    <p:sldId id="270" r:id="rId20"/>
    <p:sldId id="271" r:id="rId21"/>
    <p:sldId id="272" r:id="rId22"/>
    <p:sldId id="273" r:id="rId23"/>
    <p:sldId id="274"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8" d="100"/>
          <a:sy n="88" d="100"/>
        </p:scale>
        <p:origin x="-106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B6E03892-DE77-42C9-90B1-A7531E9B21A0}" type="datetimeFigureOut">
              <a:rPr lang="en-US" smtClean="0"/>
              <a:pPr/>
              <a:t>10/3/2011</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A75CCC59-6C9B-4842-8A40-C7B4D5EE3788}"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6E03892-DE77-42C9-90B1-A7531E9B21A0}" type="datetimeFigureOut">
              <a:rPr lang="en-US" smtClean="0"/>
              <a:pPr/>
              <a:t>10/3/2011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5CCC59-6C9B-4842-8A40-C7B4D5EE3788}"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A75CCC59-6C9B-4842-8A40-C7B4D5EE3788}"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6E03892-DE77-42C9-90B1-A7531E9B21A0}" type="datetimeFigureOut">
              <a:rPr lang="en-US" smtClean="0"/>
              <a:pPr/>
              <a:t>10/3/2011</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B6E03892-DE77-42C9-90B1-A7531E9B21A0}" type="datetimeFigureOut">
              <a:rPr lang="en-US" smtClean="0"/>
              <a:pPr/>
              <a:t>10/3/2011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A75CCC59-6C9B-4842-8A40-C7B4D5EE3788}"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B6E03892-DE77-42C9-90B1-A7531E9B21A0}" type="datetimeFigureOut">
              <a:rPr lang="en-US" smtClean="0"/>
              <a:pPr/>
              <a:t>10/3/2011</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A75CCC59-6C9B-4842-8A40-C7B4D5EE3788}"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B6E03892-DE77-42C9-90B1-A7531E9B21A0}" type="datetimeFigureOut">
              <a:rPr lang="en-US" smtClean="0"/>
              <a:pPr/>
              <a:t>10/3/2011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5CCC59-6C9B-4842-8A40-C7B4D5EE3788}"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B6E03892-DE77-42C9-90B1-A7531E9B21A0}" type="datetimeFigureOut">
              <a:rPr lang="en-US" smtClean="0"/>
              <a:pPr/>
              <a:t>10/3/2011</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A75CCC59-6C9B-4842-8A40-C7B4D5EE3788}"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6E03892-DE77-42C9-90B1-A7531E9B21A0}" type="datetimeFigureOut">
              <a:rPr lang="en-US" smtClean="0"/>
              <a:pPr/>
              <a:t>10/3/2011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A75CCC59-6C9B-4842-8A40-C7B4D5EE378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B6E03892-DE77-42C9-90B1-A7531E9B21A0}" type="datetimeFigureOut">
              <a:rPr lang="en-US" smtClean="0"/>
              <a:pPr/>
              <a:t>10/3/2011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A75CCC59-6C9B-4842-8A40-C7B4D5EE378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A75CCC59-6C9B-4842-8A40-C7B4D5EE3788}"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B6E03892-DE77-42C9-90B1-A7531E9B21A0}" type="datetimeFigureOut">
              <a:rPr lang="en-US" smtClean="0"/>
              <a:pPr/>
              <a:t>10/3/2011</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A75CCC59-6C9B-4842-8A40-C7B4D5EE3788}"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B6E03892-DE77-42C9-90B1-A7531E9B21A0}" type="datetimeFigureOut">
              <a:rPr lang="en-US" smtClean="0"/>
              <a:pPr/>
              <a:t>10/3/2011</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B6E03892-DE77-42C9-90B1-A7531E9B21A0}" type="datetimeFigureOut">
              <a:rPr lang="en-US" smtClean="0"/>
              <a:pPr/>
              <a:t>10/3/2011</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A75CCC59-6C9B-4842-8A40-C7B4D5EE3788}"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hyperlink" Target="mailto:amartin@job1one.org" TargetMode="External"/><Relationship Id="rId2" Type="http://schemas.openxmlformats.org/officeDocument/2006/relationships/hyperlink" Target="mailto:sshurmantine@job1one.org" TargetMode="External"/><Relationship Id="rId1" Type="http://schemas.openxmlformats.org/officeDocument/2006/relationships/slideLayout" Target="../slideLayouts/slideLayout3.xml"/><Relationship Id="rId4" Type="http://schemas.openxmlformats.org/officeDocument/2006/relationships/image" Target="../media/image11.jpeg"/></Relationships>
</file>

<file path=ppt/slides/_rels/slide3.xml.rels><?xml version="1.0" encoding="UTF-8" standalone="yes"?>
<Relationships xmlns="http://schemas.openxmlformats.org/package/2006/relationships"><Relationship Id="rId2" Type="http://schemas.openxmlformats.org/officeDocument/2006/relationships/hyperlink" Target="http://www.merriam-webster.com/dictionary/acquire"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hyperlink" Target="http://vimeo.com/20262598" TargetMode="Externa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838200"/>
            <a:ext cx="8610600" cy="1828800"/>
          </a:xfrm>
        </p:spPr>
        <p:txBody>
          <a:bodyPr>
            <a:normAutofit fontScale="90000"/>
          </a:bodyPr>
          <a:lstStyle/>
          <a:p>
            <a:r>
              <a:rPr lang="en-US" b="1" dirty="0" smtClean="0"/>
              <a:t>Mergers-Acquisitions-Affiliations-Collaborations -</a:t>
            </a:r>
            <a:br>
              <a:rPr lang="en-US" b="1" dirty="0" smtClean="0"/>
            </a:br>
            <a:r>
              <a:rPr lang="en-US" b="1" i="1" dirty="0" smtClean="0"/>
              <a:t>Coming together to create opportunity</a:t>
            </a:r>
            <a:r>
              <a:rPr lang="en-US" b="1" dirty="0" smtClean="0"/>
              <a:t/>
            </a:r>
            <a:br>
              <a:rPr lang="en-US" b="1" dirty="0" smtClean="0"/>
            </a:br>
            <a:endParaRPr lang="en-US" b="1" dirty="0"/>
          </a:p>
        </p:txBody>
      </p:sp>
      <p:pic>
        <p:nvPicPr>
          <p:cNvPr id="7" name="Picture 6" descr="JobOne Formerly FB.jpg"/>
          <p:cNvPicPr>
            <a:picLocks noChangeAspect="1"/>
          </p:cNvPicPr>
          <p:nvPr/>
        </p:nvPicPr>
        <p:blipFill>
          <a:blip r:embed="rId2" cstate="print"/>
          <a:stretch>
            <a:fillRect/>
          </a:stretch>
        </p:blipFill>
        <p:spPr>
          <a:xfrm>
            <a:off x="1981200" y="2895600"/>
            <a:ext cx="5207000" cy="3124200"/>
          </a:xfrm>
          <a:prstGeom prst="rect">
            <a:avLst/>
          </a:prstGeom>
          <a:scene3d>
            <a:camera prst="orthographicFront"/>
            <a:lightRig rig="threePt" dir="t"/>
          </a:scene3d>
          <a:sp3d extrusionH="76200" contourW="12700">
            <a:bevelT/>
            <a:bevelB/>
            <a:extrusionClr>
              <a:schemeClr val="accent3"/>
            </a:extrusionClr>
            <a:contourClr>
              <a:schemeClr val="accent3"/>
            </a:contourClr>
          </a:sp3d>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228600" y="2743200"/>
            <a:ext cx="8686800" cy="3352800"/>
          </a:xfrm>
        </p:spPr>
        <p:txBody>
          <a:bodyPr/>
          <a:lstStyle/>
          <a:p>
            <a:pPr algn="l"/>
            <a:r>
              <a:rPr lang="en-US" dirty="0" smtClean="0"/>
              <a:t>early 2010- a small group, both board chairs and CEO’s meet over breakfast to talk/dream/plan.</a:t>
            </a:r>
          </a:p>
          <a:p>
            <a:pPr algn="l"/>
            <a:endParaRPr lang="en-US" dirty="0" smtClean="0"/>
          </a:p>
          <a:p>
            <a:pPr algn="l"/>
            <a:endParaRPr lang="en-US" dirty="0" smtClean="0"/>
          </a:p>
          <a:p>
            <a:pPr algn="l"/>
            <a:endParaRPr lang="en-US" dirty="0" smtClean="0"/>
          </a:p>
          <a:p>
            <a:pPr algn="l"/>
            <a:endParaRPr lang="en-US" dirty="0" smtClean="0"/>
          </a:p>
          <a:p>
            <a:pPr algn="l"/>
            <a:endParaRPr lang="en-US" dirty="0" smtClean="0"/>
          </a:p>
          <a:p>
            <a:pPr algn="l"/>
            <a:endParaRPr lang="en-US" dirty="0" smtClean="0"/>
          </a:p>
          <a:p>
            <a:pPr algn="l"/>
            <a:endParaRPr lang="en-US" dirty="0" smtClean="0"/>
          </a:p>
          <a:p>
            <a:pPr algn="l"/>
            <a:r>
              <a:rPr lang="en-US" dirty="0" smtClean="0"/>
              <a:t>Summer 2010-a consulting firm hired that had history and trust of both agencies to facilitate.</a:t>
            </a:r>
          </a:p>
          <a:p>
            <a:endParaRPr lang="en-US" dirty="0"/>
          </a:p>
        </p:txBody>
      </p:sp>
      <p:sp>
        <p:nvSpPr>
          <p:cNvPr id="3" name="Title 2"/>
          <p:cNvSpPr>
            <a:spLocks noGrp="1"/>
          </p:cNvSpPr>
          <p:nvPr>
            <p:ph type="title"/>
          </p:nvPr>
        </p:nvSpPr>
        <p:spPr/>
        <p:txBody>
          <a:bodyPr/>
          <a:lstStyle/>
          <a:p>
            <a:r>
              <a:rPr lang="en-US" dirty="0" smtClean="0"/>
              <a:t>Timeline: History of </a:t>
            </a:r>
            <a:br>
              <a:rPr lang="en-US" dirty="0" smtClean="0"/>
            </a:br>
            <a:r>
              <a:rPr lang="en-US" dirty="0" smtClean="0"/>
              <a:t>IBS-FWI Merger</a:t>
            </a:r>
            <a:endParaRPr lang="en-US" dirty="0"/>
          </a:p>
        </p:txBody>
      </p:sp>
      <p:pic>
        <p:nvPicPr>
          <p:cNvPr id="4" name="Picture 3" descr="bfast.jpg"/>
          <p:cNvPicPr>
            <a:picLocks noChangeAspect="1"/>
          </p:cNvPicPr>
          <p:nvPr/>
        </p:nvPicPr>
        <p:blipFill>
          <a:blip r:embed="rId2" cstate="print"/>
          <a:stretch>
            <a:fillRect/>
          </a:stretch>
        </p:blipFill>
        <p:spPr>
          <a:xfrm>
            <a:off x="3429000" y="3429000"/>
            <a:ext cx="2362200" cy="1771650"/>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228600" y="2743200"/>
            <a:ext cx="8686800" cy="3657600"/>
          </a:xfrm>
        </p:spPr>
        <p:txBody>
          <a:bodyPr>
            <a:normAutofit/>
          </a:bodyPr>
          <a:lstStyle/>
          <a:p>
            <a:pPr algn="l"/>
            <a:r>
              <a:rPr lang="en-US" dirty="0" smtClean="0"/>
              <a:t>Fall 2010- steering committee formed.  Very careful selection of 2 members from each board.</a:t>
            </a:r>
          </a:p>
          <a:p>
            <a:pPr algn="l"/>
            <a:endParaRPr lang="en-US" dirty="0" smtClean="0"/>
          </a:p>
          <a:p>
            <a:pPr algn="l"/>
            <a:r>
              <a:rPr lang="en-US" dirty="0" smtClean="0"/>
              <a:t>Steering Committee initial stance:</a:t>
            </a:r>
          </a:p>
          <a:p>
            <a:pPr algn="l"/>
            <a:r>
              <a:rPr lang="en-US" dirty="0" smtClean="0"/>
              <a:t>Commitment to </a:t>
            </a:r>
            <a:r>
              <a:rPr lang="en-US" dirty="0" err="1" smtClean="0"/>
              <a:t>agencIES</a:t>
            </a:r>
            <a:endParaRPr lang="en-US" dirty="0" smtClean="0"/>
          </a:p>
          <a:p>
            <a:pPr algn="l"/>
            <a:r>
              <a:rPr lang="en-US" dirty="0" smtClean="0"/>
              <a:t>Skeptical of merger</a:t>
            </a:r>
          </a:p>
          <a:p>
            <a:pPr algn="l"/>
            <a:endParaRPr lang="en-US" dirty="0" smtClean="0"/>
          </a:p>
          <a:p>
            <a:pPr algn="l"/>
            <a:r>
              <a:rPr lang="en-US" dirty="0" smtClean="0"/>
              <a:t>Leadership Decides that it is </a:t>
            </a:r>
            <a:r>
              <a:rPr lang="en-US" u="sng" dirty="0" smtClean="0"/>
              <a:t>Critical that these members agree that merger is right thing before bringing to full board.</a:t>
            </a:r>
          </a:p>
          <a:p>
            <a:pPr algn="l"/>
            <a:endParaRPr lang="en-US" dirty="0" smtClean="0"/>
          </a:p>
          <a:p>
            <a:pPr algn="l"/>
            <a:endParaRPr lang="en-US" dirty="0"/>
          </a:p>
        </p:txBody>
      </p:sp>
      <p:sp>
        <p:nvSpPr>
          <p:cNvPr id="3" name="Title 2"/>
          <p:cNvSpPr>
            <a:spLocks noGrp="1"/>
          </p:cNvSpPr>
          <p:nvPr>
            <p:ph type="title"/>
          </p:nvPr>
        </p:nvSpPr>
        <p:spPr/>
        <p:txBody>
          <a:bodyPr/>
          <a:lstStyle/>
          <a:p>
            <a:r>
              <a:rPr lang="en-US" dirty="0" smtClean="0"/>
              <a:t>Timeline: History of </a:t>
            </a:r>
            <a:br>
              <a:rPr lang="en-US" dirty="0" smtClean="0"/>
            </a:br>
            <a:r>
              <a:rPr lang="en-US" dirty="0" smtClean="0"/>
              <a:t>IBS-FWI Merger</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228600" y="2743200"/>
            <a:ext cx="8686800" cy="3581400"/>
          </a:xfrm>
        </p:spPr>
        <p:txBody>
          <a:bodyPr>
            <a:normAutofit/>
          </a:bodyPr>
          <a:lstStyle/>
          <a:p>
            <a:pPr algn="l"/>
            <a:r>
              <a:rPr lang="en-US" dirty="0" smtClean="0"/>
              <a:t>Winter 2011- steering committee, with support from consultants begins work on financial analysis, cultural issues, business opportunities, SWOT</a:t>
            </a:r>
          </a:p>
          <a:p>
            <a:pPr algn="l"/>
            <a:endParaRPr lang="en-US" dirty="0" smtClean="0"/>
          </a:p>
          <a:p>
            <a:pPr algn="l"/>
            <a:r>
              <a:rPr lang="en-US" dirty="0" smtClean="0"/>
              <a:t>Late winter 2011- FINANCIAL/BUSINESS report presented to both Boards.  </a:t>
            </a:r>
          </a:p>
          <a:p>
            <a:pPr algn="l"/>
            <a:r>
              <a:rPr lang="en-US" dirty="0" smtClean="0"/>
              <a:t>Both Boards sign non binding agreement to merge/AFFILIATE if due diligence report (LEGAL) affirmative.</a:t>
            </a:r>
          </a:p>
          <a:p>
            <a:pPr algn="l"/>
            <a:endParaRPr lang="en-US" dirty="0" smtClean="0"/>
          </a:p>
          <a:p>
            <a:pPr algn="l"/>
            <a:r>
              <a:rPr lang="en-US" dirty="0" smtClean="0"/>
              <a:t>Top management of both agencies get together for a 3 day retreat to begin the organizational/operation planning.</a:t>
            </a:r>
          </a:p>
          <a:p>
            <a:pPr algn="l"/>
            <a:endParaRPr lang="en-US" dirty="0" smtClean="0"/>
          </a:p>
          <a:p>
            <a:pPr algn="l"/>
            <a:endParaRPr lang="en-US" dirty="0"/>
          </a:p>
        </p:txBody>
      </p:sp>
      <p:sp>
        <p:nvSpPr>
          <p:cNvPr id="3" name="Title 2"/>
          <p:cNvSpPr>
            <a:spLocks noGrp="1"/>
          </p:cNvSpPr>
          <p:nvPr>
            <p:ph type="title"/>
          </p:nvPr>
        </p:nvSpPr>
        <p:spPr/>
        <p:txBody>
          <a:bodyPr/>
          <a:lstStyle/>
          <a:p>
            <a:r>
              <a:rPr lang="en-US" dirty="0" smtClean="0"/>
              <a:t>Timeline: History of </a:t>
            </a:r>
            <a:br>
              <a:rPr lang="en-US" dirty="0" smtClean="0"/>
            </a:br>
            <a:r>
              <a:rPr lang="en-US" dirty="0" smtClean="0"/>
              <a:t>IBS-FWI Merger</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228600" y="2743200"/>
            <a:ext cx="8686800" cy="3581400"/>
          </a:xfrm>
        </p:spPr>
        <p:txBody>
          <a:bodyPr>
            <a:normAutofit lnSpcReduction="10000"/>
          </a:bodyPr>
          <a:lstStyle/>
          <a:p>
            <a:pPr algn="l"/>
            <a:r>
              <a:rPr lang="en-US" dirty="0" smtClean="0"/>
              <a:t>Spring 2011- major funders notified of non binding agreement.</a:t>
            </a:r>
          </a:p>
          <a:p>
            <a:pPr algn="l"/>
            <a:r>
              <a:rPr lang="en-US" dirty="0" smtClean="0"/>
              <a:t>funding source found to cover cost of due diligence.</a:t>
            </a:r>
          </a:p>
          <a:p>
            <a:pPr algn="l"/>
            <a:endParaRPr lang="en-US" dirty="0" smtClean="0"/>
          </a:p>
          <a:p>
            <a:pPr algn="l"/>
            <a:r>
              <a:rPr lang="en-US" dirty="0" smtClean="0"/>
              <a:t>Begin work on executive succession plan and organizational chart.</a:t>
            </a:r>
          </a:p>
          <a:p>
            <a:pPr algn="l"/>
            <a:endParaRPr lang="en-US" dirty="0" smtClean="0"/>
          </a:p>
          <a:p>
            <a:pPr algn="l"/>
            <a:r>
              <a:rPr lang="en-US" dirty="0" smtClean="0"/>
              <a:t>Attorney SELECTED.  begins the discover process in spring.  Produces a due diligence report that exposed all of the strengths and weaknesses, as well as pending litigation other potential liabilities.</a:t>
            </a:r>
          </a:p>
          <a:p>
            <a:pPr algn="l"/>
            <a:endParaRPr lang="en-US" dirty="0" smtClean="0"/>
          </a:p>
          <a:p>
            <a:pPr algn="l"/>
            <a:r>
              <a:rPr lang="en-US" dirty="0" smtClean="0"/>
              <a:t>Marketing firm hired to work with focus group to create logo, tagline, and marketing plan.</a:t>
            </a:r>
          </a:p>
          <a:p>
            <a:pPr algn="l"/>
            <a:endParaRPr lang="en-US" dirty="0" smtClean="0"/>
          </a:p>
          <a:p>
            <a:pPr algn="l"/>
            <a:endParaRPr lang="en-US" dirty="0" smtClean="0"/>
          </a:p>
          <a:p>
            <a:pPr algn="l"/>
            <a:endParaRPr lang="en-US" dirty="0" smtClean="0"/>
          </a:p>
          <a:p>
            <a:pPr algn="l"/>
            <a:endParaRPr lang="en-US" dirty="0" smtClean="0"/>
          </a:p>
          <a:p>
            <a:pPr algn="l"/>
            <a:endParaRPr lang="en-US" dirty="0" smtClean="0"/>
          </a:p>
          <a:p>
            <a:pPr algn="l"/>
            <a:endParaRPr lang="en-US" dirty="0" smtClean="0"/>
          </a:p>
          <a:p>
            <a:endParaRPr lang="en-US" dirty="0"/>
          </a:p>
        </p:txBody>
      </p:sp>
      <p:sp>
        <p:nvSpPr>
          <p:cNvPr id="3" name="Title 2"/>
          <p:cNvSpPr>
            <a:spLocks noGrp="1"/>
          </p:cNvSpPr>
          <p:nvPr>
            <p:ph type="title"/>
          </p:nvPr>
        </p:nvSpPr>
        <p:spPr/>
        <p:txBody>
          <a:bodyPr/>
          <a:lstStyle/>
          <a:p>
            <a:r>
              <a:rPr lang="en-US" dirty="0" smtClean="0"/>
              <a:t>Timeline: History of </a:t>
            </a:r>
            <a:br>
              <a:rPr lang="en-US" dirty="0" smtClean="0"/>
            </a:br>
            <a:r>
              <a:rPr lang="en-US" dirty="0" smtClean="0"/>
              <a:t>IBS-FWI Merger</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L0G0-TAGLINE</a:t>
            </a:r>
            <a:endParaRPr lang="en-US" dirty="0"/>
          </a:p>
        </p:txBody>
      </p:sp>
      <p:pic>
        <p:nvPicPr>
          <p:cNvPr id="4" name="Picture 3" descr="JobOne Formerly FB.jpg"/>
          <p:cNvPicPr>
            <a:picLocks noChangeAspect="1"/>
          </p:cNvPicPr>
          <p:nvPr/>
        </p:nvPicPr>
        <p:blipFill>
          <a:blip r:embed="rId2" cstate="print"/>
          <a:stretch>
            <a:fillRect/>
          </a:stretch>
        </p:blipFill>
        <p:spPr>
          <a:xfrm>
            <a:off x="1981200" y="2895600"/>
            <a:ext cx="5207000" cy="3124200"/>
          </a:xfrm>
          <a:prstGeom prst="rect">
            <a:avLst/>
          </a:prstGeom>
          <a:scene3d>
            <a:camera prst="orthographicFront"/>
            <a:lightRig rig="threePt" dir="t"/>
          </a:scene3d>
          <a:sp3d extrusionH="76200" contourW="12700">
            <a:bevelT/>
            <a:bevelB/>
            <a:extrusionClr>
              <a:schemeClr val="accent3"/>
            </a:extrusionClr>
            <a:contourClr>
              <a:schemeClr val="accent3"/>
            </a:contourClr>
          </a:sp3d>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228600" y="2743200"/>
            <a:ext cx="8686800" cy="3505200"/>
          </a:xfrm>
        </p:spPr>
        <p:txBody>
          <a:bodyPr>
            <a:normAutofit/>
          </a:bodyPr>
          <a:lstStyle/>
          <a:p>
            <a:pPr algn="l">
              <a:buFont typeface="Arial" pitchFamily="34" charset="0"/>
              <a:buChar char="•"/>
            </a:pPr>
            <a:r>
              <a:rPr lang="en-US" dirty="0" smtClean="0"/>
              <a:t>NOT REALLY A MERGER-TRUE MERGERS ARE RARE</a:t>
            </a:r>
          </a:p>
          <a:p>
            <a:pPr algn="l">
              <a:buFont typeface="Arial" pitchFamily="34" charset="0"/>
              <a:buChar char="•"/>
            </a:pPr>
            <a:endParaRPr lang="en-US" dirty="0" smtClean="0"/>
          </a:p>
          <a:p>
            <a:pPr algn="l">
              <a:buFont typeface="Arial" pitchFamily="34" charset="0"/>
              <a:buChar char="•"/>
            </a:pPr>
            <a:r>
              <a:rPr lang="en-US" dirty="0" smtClean="0"/>
              <a:t>“ASSET TRANSFER AND AFFILIATION AGREEMENT”</a:t>
            </a:r>
          </a:p>
          <a:p>
            <a:pPr algn="l">
              <a:buFont typeface="Arial" pitchFamily="34" charset="0"/>
              <a:buChar char="•"/>
            </a:pPr>
            <a:endParaRPr lang="en-US" dirty="0" smtClean="0"/>
          </a:p>
          <a:p>
            <a:pPr algn="l">
              <a:buFont typeface="Arial" pitchFamily="34" charset="0"/>
              <a:buChar char="•"/>
            </a:pPr>
            <a:r>
              <a:rPr lang="en-US" dirty="0" smtClean="0"/>
              <a:t>Substantially all assets of fwi to ibs</a:t>
            </a:r>
          </a:p>
          <a:p>
            <a:pPr algn="l">
              <a:buFont typeface="Arial" pitchFamily="34" charset="0"/>
              <a:buChar char="•"/>
            </a:pPr>
            <a:endParaRPr lang="en-US" dirty="0" smtClean="0"/>
          </a:p>
          <a:p>
            <a:pPr algn="l">
              <a:buFont typeface="Arial" pitchFamily="34" charset="0"/>
              <a:buChar char="•"/>
            </a:pPr>
            <a:r>
              <a:rPr lang="en-US" dirty="0" smtClean="0"/>
              <a:t>Ibs corporate structure remains as primary organizing unit</a:t>
            </a:r>
          </a:p>
          <a:p>
            <a:pPr algn="l">
              <a:buFont typeface="Arial" pitchFamily="34" charset="0"/>
              <a:buChar char="•"/>
            </a:pPr>
            <a:endParaRPr lang="en-US" dirty="0" smtClean="0"/>
          </a:p>
          <a:p>
            <a:pPr algn="l">
              <a:buFont typeface="Arial" pitchFamily="34" charset="0"/>
              <a:buChar char="•"/>
            </a:pPr>
            <a:r>
              <a:rPr lang="en-US" dirty="0" smtClean="0"/>
              <a:t>Fwi maintains corporate status in order to accommodate future community employment program</a:t>
            </a:r>
          </a:p>
          <a:p>
            <a:pPr algn="l">
              <a:buFont typeface="Arial" pitchFamily="34" charset="0"/>
              <a:buChar char="•"/>
            </a:pPr>
            <a:endParaRPr lang="en-US" dirty="0" smtClean="0"/>
          </a:p>
          <a:p>
            <a:pPr algn="l">
              <a:buFont typeface="Arial" pitchFamily="34" charset="0"/>
              <a:buChar char="•"/>
            </a:pPr>
            <a:r>
              <a:rPr lang="en-US" dirty="0" smtClean="0"/>
              <a:t>Rebranding-renaming strategy</a:t>
            </a:r>
          </a:p>
          <a:p>
            <a:pPr algn="l">
              <a:buFont typeface="Arial" pitchFamily="34" charset="0"/>
              <a:buChar char="•"/>
            </a:pPr>
            <a:endParaRPr lang="en-US" dirty="0"/>
          </a:p>
        </p:txBody>
      </p:sp>
      <p:sp>
        <p:nvSpPr>
          <p:cNvPr id="3" name="Title 2"/>
          <p:cNvSpPr>
            <a:spLocks noGrp="1"/>
          </p:cNvSpPr>
          <p:nvPr>
            <p:ph type="title"/>
          </p:nvPr>
        </p:nvSpPr>
        <p:spPr/>
        <p:txBody>
          <a:bodyPr/>
          <a:lstStyle/>
          <a:p>
            <a:r>
              <a:rPr lang="en-US" dirty="0" smtClean="0"/>
              <a:t>LEGAL FRAMEWORK</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228600" y="2743200"/>
            <a:ext cx="8686800" cy="3505200"/>
          </a:xfrm>
        </p:spPr>
        <p:txBody>
          <a:bodyPr/>
          <a:lstStyle/>
          <a:p>
            <a:pPr algn="l"/>
            <a:r>
              <a:rPr lang="en-US" dirty="0" smtClean="0"/>
              <a:t>July 1, 2011</a:t>
            </a:r>
          </a:p>
          <a:p>
            <a:pPr algn="l"/>
            <a:endParaRPr lang="en-US" dirty="0" smtClean="0"/>
          </a:p>
          <a:p>
            <a:pPr algn="l"/>
            <a:r>
              <a:rPr lang="en-US" dirty="0" smtClean="0"/>
              <a:t>AFFILIATION AND ASSET TRANSFER</a:t>
            </a:r>
          </a:p>
          <a:p>
            <a:pPr algn="l"/>
            <a:r>
              <a:rPr lang="en-US" dirty="0" smtClean="0"/>
              <a:t>agreement signed</a:t>
            </a:r>
          </a:p>
          <a:p>
            <a:pPr algn="l"/>
            <a:endParaRPr lang="en-US" dirty="0"/>
          </a:p>
        </p:txBody>
      </p:sp>
      <p:sp>
        <p:nvSpPr>
          <p:cNvPr id="3" name="Title 2"/>
          <p:cNvSpPr>
            <a:spLocks noGrp="1"/>
          </p:cNvSpPr>
          <p:nvPr>
            <p:ph type="title"/>
          </p:nvPr>
        </p:nvSpPr>
        <p:spPr/>
        <p:txBody>
          <a:bodyPr/>
          <a:lstStyle/>
          <a:p>
            <a:r>
              <a:rPr lang="en-US" dirty="0" smtClean="0"/>
              <a:t>Timeline: History of </a:t>
            </a:r>
            <a:br>
              <a:rPr lang="en-US" dirty="0" smtClean="0"/>
            </a:br>
            <a:r>
              <a:rPr lang="en-US" dirty="0" smtClean="0"/>
              <a:t>IBS-FWI Merger</a:t>
            </a:r>
            <a:endParaRPr lang="en-US" dirty="0"/>
          </a:p>
        </p:txBody>
      </p:sp>
      <p:pic>
        <p:nvPicPr>
          <p:cNvPr id="4" name="Picture 3" descr="Merge.jpg"/>
          <p:cNvPicPr>
            <a:picLocks noChangeAspect="1"/>
          </p:cNvPicPr>
          <p:nvPr/>
        </p:nvPicPr>
        <p:blipFill>
          <a:blip r:embed="rId2" cstate="print"/>
          <a:stretch>
            <a:fillRect/>
          </a:stretch>
        </p:blipFill>
        <p:spPr>
          <a:xfrm>
            <a:off x="4267200" y="2819400"/>
            <a:ext cx="4368800" cy="3276600"/>
          </a:xfrm>
          <a:prstGeom prst="rect">
            <a:avLst/>
          </a:prstGeom>
        </p:spPr>
      </p:pic>
      <p:pic>
        <p:nvPicPr>
          <p:cNvPr id="5" name="Picture 4" descr="merge 2.jpg"/>
          <p:cNvPicPr>
            <a:picLocks noChangeAspect="1"/>
          </p:cNvPicPr>
          <p:nvPr/>
        </p:nvPicPr>
        <p:blipFill>
          <a:blip r:embed="rId3" cstate="print"/>
          <a:stretch>
            <a:fillRect/>
          </a:stretch>
        </p:blipFill>
        <p:spPr>
          <a:xfrm>
            <a:off x="457200" y="3962400"/>
            <a:ext cx="2971800" cy="2076450"/>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New Mission-Vision</a:t>
            </a:r>
            <a:endParaRPr lang="en-US" dirty="0"/>
          </a:p>
        </p:txBody>
      </p:sp>
      <p:pic>
        <p:nvPicPr>
          <p:cNvPr id="3" name="Picture 2" descr="JobOne Back.JPG"/>
          <p:cNvPicPr>
            <a:picLocks noChangeAspect="1"/>
          </p:cNvPicPr>
          <p:nvPr/>
        </p:nvPicPr>
        <p:blipFill>
          <a:blip r:embed="rId2" cstate="print"/>
          <a:stretch>
            <a:fillRect/>
          </a:stretch>
        </p:blipFill>
        <p:spPr>
          <a:xfrm>
            <a:off x="1524000" y="1572491"/>
            <a:ext cx="6172200" cy="4769427"/>
          </a:xfrm>
          <a:prstGeom prst="rect">
            <a:avLst/>
          </a:prstGeo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228600" y="2743200"/>
            <a:ext cx="8686800" cy="3581400"/>
          </a:xfrm>
        </p:spPr>
        <p:txBody>
          <a:bodyPr>
            <a:normAutofit lnSpcReduction="10000"/>
          </a:bodyPr>
          <a:lstStyle/>
          <a:p>
            <a:pPr algn="l"/>
            <a:r>
              <a:rPr lang="en-US" dirty="0" smtClean="0"/>
              <a:t>-Engagement of consulting firm</a:t>
            </a:r>
          </a:p>
          <a:p>
            <a:pPr algn="l"/>
            <a:r>
              <a:rPr lang="en-US" dirty="0" smtClean="0"/>
              <a:t>-Both agencies willingness to plan for future, leave egos at      door, and act in manner in best interest of employees.</a:t>
            </a:r>
          </a:p>
          <a:p>
            <a:pPr algn="l"/>
            <a:r>
              <a:rPr lang="en-US" dirty="0" smtClean="0"/>
              <a:t>-Progressive, forward thinking board leadership.</a:t>
            </a:r>
          </a:p>
          <a:p>
            <a:pPr algn="l"/>
            <a:r>
              <a:rPr lang="en-US" dirty="0" smtClean="0"/>
              <a:t>-Outside funding sources</a:t>
            </a:r>
          </a:p>
          <a:p>
            <a:pPr algn="l"/>
            <a:r>
              <a:rPr lang="en-US" dirty="0" smtClean="0"/>
              <a:t>-Communication and input from stakeholders (town halls, surveys)</a:t>
            </a:r>
          </a:p>
          <a:p>
            <a:pPr algn="l"/>
            <a:r>
              <a:rPr lang="en-US" dirty="0" smtClean="0"/>
              <a:t>-Top notch legal representation</a:t>
            </a:r>
          </a:p>
          <a:p>
            <a:pPr algn="l"/>
            <a:r>
              <a:rPr lang="en-US" dirty="0" smtClean="0"/>
              <a:t>-Support from funders</a:t>
            </a:r>
          </a:p>
          <a:p>
            <a:pPr algn="l"/>
            <a:r>
              <a:rPr lang="en-US" dirty="0" smtClean="0"/>
              <a:t>- CEO of IBS vision</a:t>
            </a:r>
          </a:p>
          <a:p>
            <a:pPr algn="l"/>
            <a:r>
              <a:rPr lang="en-US" dirty="0" smtClean="0"/>
              <a:t>-Executive Succession plan-leadership transition</a:t>
            </a:r>
          </a:p>
          <a:p>
            <a:pPr algn="l"/>
            <a:r>
              <a:rPr lang="en-US" dirty="0" smtClean="0"/>
              <a:t>-Rebranding and </a:t>
            </a:r>
            <a:r>
              <a:rPr lang="en-US" dirty="0" smtClean="0"/>
              <a:t>repositioning</a:t>
            </a:r>
          </a:p>
          <a:p>
            <a:pPr algn="l"/>
            <a:r>
              <a:rPr lang="en-US" dirty="0" smtClean="0"/>
              <a:t>-pr value-marketing</a:t>
            </a:r>
          </a:p>
          <a:p>
            <a:pPr algn="l"/>
            <a:endParaRPr lang="en-US" dirty="0" smtClean="0"/>
          </a:p>
          <a:p>
            <a:pPr algn="l"/>
            <a:endParaRPr lang="en-US" dirty="0"/>
          </a:p>
        </p:txBody>
      </p:sp>
      <p:sp>
        <p:nvSpPr>
          <p:cNvPr id="3" name="Title 2"/>
          <p:cNvSpPr>
            <a:spLocks noGrp="1"/>
          </p:cNvSpPr>
          <p:nvPr>
            <p:ph type="title"/>
          </p:nvPr>
        </p:nvSpPr>
        <p:spPr/>
        <p:txBody>
          <a:bodyPr/>
          <a:lstStyle/>
          <a:p>
            <a:r>
              <a:rPr lang="en-US" dirty="0" smtClean="0"/>
              <a:t>Why Was the Merger Successful?</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228600" y="2743200"/>
            <a:ext cx="8686800" cy="3581400"/>
          </a:xfrm>
        </p:spPr>
        <p:txBody>
          <a:bodyPr/>
          <a:lstStyle/>
          <a:p>
            <a:pPr algn="l"/>
            <a:r>
              <a:rPr lang="en-US" dirty="0" smtClean="0"/>
              <a:t>-exploration of cultural differences</a:t>
            </a:r>
          </a:p>
          <a:p>
            <a:pPr algn="l"/>
            <a:endParaRPr lang="en-US" dirty="0" smtClean="0"/>
          </a:p>
          <a:p>
            <a:pPr algn="l"/>
            <a:r>
              <a:rPr lang="en-US" dirty="0" smtClean="0"/>
              <a:t>-allow more time for legal work to be completed</a:t>
            </a:r>
          </a:p>
          <a:p>
            <a:pPr algn="l"/>
            <a:endParaRPr lang="en-US" dirty="0" smtClean="0"/>
          </a:p>
          <a:p>
            <a:pPr algn="l"/>
            <a:r>
              <a:rPr lang="en-US" dirty="0" smtClean="0"/>
              <a:t>-More thorough and in-depth strategic and business planning</a:t>
            </a:r>
          </a:p>
          <a:p>
            <a:pPr algn="l"/>
            <a:endParaRPr lang="en-US" dirty="0" smtClean="0"/>
          </a:p>
          <a:p>
            <a:pPr algn="l"/>
            <a:r>
              <a:rPr lang="en-US" dirty="0" smtClean="0"/>
              <a:t>-</a:t>
            </a:r>
            <a:r>
              <a:rPr lang="en-US" dirty="0" smtClean="0"/>
              <a:t>Budgeting</a:t>
            </a:r>
          </a:p>
          <a:p>
            <a:pPr algn="l"/>
            <a:endParaRPr lang="en-US" dirty="0" smtClean="0"/>
          </a:p>
          <a:p>
            <a:pPr algn="l"/>
            <a:r>
              <a:rPr lang="en-US" dirty="0" smtClean="0"/>
              <a:t>-staff personnel </a:t>
            </a:r>
          </a:p>
          <a:p>
            <a:pPr algn="l"/>
            <a:r>
              <a:rPr lang="en-US" dirty="0" smtClean="0"/>
              <a:t>Policies</a:t>
            </a:r>
          </a:p>
          <a:p>
            <a:pPr algn="l"/>
            <a:endParaRPr lang="en-US" dirty="0" smtClean="0"/>
          </a:p>
          <a:p>
            <a:pPr algn="l"/>
            <a:r>
              <a:rPr lang="en-US" smtClean="0"/>
              <a:t>-Communication</a:t>
            </a:r>
            <a:endParaRPr lang="en-US" dirty="0" smtClean="0"/>
          </a:p>
          <a:p>
            <a:pPr algn="l"/>
            <a:endParaRPr lang="en-US" dirty="0" smtClean="0"/>
          </a:p>
          <a:p>
            <a:pPr algn="l"/>
            <a:endParaRPr lang="en-US" dirty="0"/>
          </a:p>
        </p:txBody>
      </p:sp>
      <p:sp>
        <p:nvSpPr>
          <p:cNvPr id="3" name="Title 2"/>
          <p:cNvSpPr>
            <a:spLocks noGrp="1"/>
          </p:cNvSpPr>
          <p:nvPr>
            <p:ph type="title"/>
          </p:nvPr>
        </p:nvSpPr>
        <p:spPr/>
        <p:txBody>
          <a:bodyPr/>
          <a:lstStyle/>
          <a:p>
            <a:r>
              <a:rPr lang="en-US" dirty="0" smtClean="0"/>
              <a:t>What Could Have Been Done Better in Hindsight?</a:t>
            </a:r>
            <a:endParaRPr lang="en-US" dirty="0"/>
          </a:p>
        </p:txBody>
      </p:sp>
      <p:pic>
        <p:nvPicPr>
          <p:cNvPr id="4" name="Picture 3" descr="time.jpg"/>
          <p:cNvPicPr>
            <a:picLocks noChangeAspect="1"/>
          </p:cNvPicPr>
          <p:nvPr/>
        </p:nvPicPr>
        <p:blipFill>
          <a:blip r:embed="rId2" cstate="print"/>
          <a:stretch>
            <a:fillRect/>
          </a:stretch>
        </p:blipFill>
        <p:spPr>
          <a:xfrm>
            <a:off x="3276599" y="4267200"/>
            <a:ext cx="2661093" cy="201930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228600" y="2743200"/>
            <a:ext cx="8686800" cy="3276600"/>
          </a:xfrm>
        </p:spPr>
        <p:txBody>
          <a:bodyPr>
            <a:normAutofit/>
          </a:bodyPr>
          <a:lstStyle/>
          <a:p>
            <a:pPr algn="l"/>
            <a:r>
              <a:rPr lang="en-US" sz="1800" dirty="0" smtClean="0"/>
              <a:t>Merger</a:t>
            </a:r>
          </a:p>
          <a:p>
            <a:pPr algn="l"/>
            <a:endParaRPr lang="en-US" dirty="0" smtClean="0"/>
          </a:p>
          <a:p>
            <a:pPr algn="l"/>
            <a:r>
              <a:rPr lang="en-US" dirty="0" smtClean="0"/>
              <a:t>-absorption by a corporation of one or more others; </a:t>
            </a:r>
            <a:r>
              <a:rPr lang="en-US" i="1" dirty="0" smtClean="0"/>
              <a:t>also</a:t>
            </a:r>
            <a:r>
              <a:rPr lang="en-US" dirty="0" smtClean="0"/>
              <a:t> : any of various methods of combining two or more organizations (as business concerns).  </a:t>
            </a:r>
          </a:p>
          <a:p>
            <a:pPr algn="l"/>
            <a:endParaRPr lang="en-US" dirty="0" smtClean="0"/>
          </a:p>
          <a:p>
            <a:pPr algn="l"/>
            <a:r>
              <a:rPr lang="en-US" dirty="0" smtClean="0"/>
              <a:t>A merger can be further defined as a process that results in the lead nonprofit corporation becoming legally  responsible for the assets and liabilities of the acquired nonprofit. The term “merger” also refers to those rarer instances in which at least two nonprofit corporations dissolve in order to form one new nonprofit corporation.</a:t>
            </a:r>
          </a:p>
          <a:p>
            <a:endParaRPr lang="en-US" dirty="0"/>
          </a:p>
        </p:txBody>
      </p:sp>
      <p:sp>
        <p:nvSpPr>
          <p:cNvPr id="3" name="Title 2"/>
          <p:cNvSpPr>
            <a:spLocks noGrp="1"/>
          </p:cNvSpPr>
          <p:nvPr>
            <p:ph type="title"/>
          </p:nvPr>
        </p:nvSpPr>
        <p:spPr/>
        <p:txBody>
          <a:bodyPr/>
          <a:lstStyle/>
          <a:p>
            <a:r>
              <a:rPr lang="en-US" dirty="0" smtClean="0"/>
              <a:t>Webster Definitions</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228600" y="2743200"/>
            <a:ext cx="8686800" cy="3581400"/>
          </a:xfrm>
        </p:spPr>
        <p:txBody>
          <a:bodyPr/>
          <a:lstStyle/>
          <a:p>
            <a:pPr algn="l"/>
            <a:r>
              <a:rPr lang="en-US" dirty="0" smtClean="0"/>
              <a:t>-Entrepreneurial energy</a:t>
            </a:r>
          </a:p>
          <a:p>
            <a:pPr algn="l"/>
            <a:endParaRPr lang="en-US" dirty="0" smtClean="0"/>
          </a:p>
          <a:p>
            <a:pPr algn="l"/>
            <a:r>
              <a:rPr lang="en-US" dirty="0" smtClean="0"/>
              <a:t>-Capital to expand services, purchase equipment</a:t>
            </a:r>
          </a:p>
          <a:p>
            <a:pPr algn="l"/>
            <a:endParaRPr lang="en-US" dirty="0" smtClean="0"/>
          </a:p>
          <a:p>
            <a:pPr algn="l"/>
            <a:r>
              <a:rPr lang="en-US" dirty="0" smtClean="0"/>
              <a:t>-Fundraising and development</a:t>
            </a:r>
          </a:p>
          <a:p>
            <a:pPr algn="l"/>
            <a:endParaRPr lang="en-US" dirty="0" smtClean="0"/>
          </a:p>
          <a:p>
            <a:pPr algn="l"/>
            <a:r>
              <a:rPr lang="en-US" dirty="0" smtClean="0"/>
              <a:t>-Rebranding</a:t>
            </a:r>
          </a:p>
          <a:p>
            <a:pPr algn="l"/>
            <a:endParaRPr lang="en-US" dirty="0" smtClean="0"/>
          </a:p>
          <a:p>
            <a:pPr algn="l"/>
            <a:r>
              <a:rPr lang="en-US" dirty="0" smtClean="0"/>
              <a:t>-influence: SB 40 board</a:t>
            </a:r>
          </a:p>
          <a:p>
            <a:pPr algn="l"/>
            <a:endParaRPr lang="en-US" dirty="0" smtClean="0"/>
          </a:p>
          <a:p>
            <a:pPr algn="l"/>
            <a:r>
              <a:rPr lang="en-US" dirty="0" smtClean="0"/>
              <a:t>-Very little duplication.  Leaner and more responsive administration</a:t>
            </a:r>
          </a:p>
          <a:p>
            <a:pPr algn="l"/>
            <a:endParaRPr lang="en-US" dirty="0"/>
          </a:p>
        </p:txBody>
      </p:sp>
      <p:sp>
        <p:nvSpPr>
          <p:cNvPr id="3" name="Title 2"/>
          <p:cNvSpPr>
            <a:spLocks noGrp="1"/>
          </p:cNvSpPr>
          <p:nvPr>
            <p:ph type="title"/>
          </p:nvPr>
        </p:nvSpPr>
        <p:spPr/>
        <p:txBody>
          <a:bodyPr/>
          <a:lstStyle/>
          <a:p>
            <a:r>
              <a:rPr lang="en-US" dirty="0" smtClean="0"/>
              <a:t>JobOne Merger Has Been a Success</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228600" y="2743200"/>
            <a:ext cx="8686800" cy="3581400"/>
          </a:xfrm>
        </p:spPr>
        <p:txBody>
          <a:bodyPr/>
          <a:lstStyle/>
          <a:p>
            <a:pPr algn="l"/>
            <a:r>
              <a:rPr lang="en-US" dirty="0" smtClean="0"/>
              <a:t>-Already a good deal of communication and common interest (DESE, MASWM)</a:t>
            </a:r>
          </a:p>
          <a:p>
            <a:pPr algn="l"/>
            <a:endParaRPr lang="en-US" dirty="0" smtClean="0"/>
          </a:p>
          <a:p>
            <a:pPr algn="l"/>
            <a:r>
              <a:rPr lang="en-US" dirty="0" smtClean="0"/>
              <a:t>-Workshops are in a position to be entrepreneurial and progressive….</a:t>
            </a:r>
            <a:r>
              <a:rPr lang="en-US" dirty="0" err="1" smtClean="0"/>
              <a:t>ubit</a:t>
            </a:r>
            <a:r>
              <a:rPr lang="en-US" dirty="0" smtClean="0"/>
              <a:t> issues are minimal, possibilities endless</a:t>
            </a:r>
          </a:p>
          <a:p>
            <a:pPr algn="l"/>
            <a:endParaRPr lang="en-US" dirty="0" smtClean="0"/>
          </a:p>
          <a:p>
            <a:pPr algn="l"/>
            <a:r>
              <a:rPr lang="en-US" dirty="0" smtClean="0"/>
              <a:t>-Funding sources likely supportive of efforts to improve services</a:t>
            </a:r>
          </a:p>
          <a:p>
            <a:pPr algn="l"/>
            <a:endParaRPr lang="en-US" dirty="0" smtClean="0"/>
          </a:p>
          <a:p>
            <a:pPr algn="l"/>
            <a:r>
              <a:rPr lang="en-US" dirty="0" smtClean="0"/>
              <a:t>-Opportunities exist to diversify, create new businesses</a:t>
            </a:r>
          </a:p>
          <a:p>
            <a:pPr algn="l"/>
            <a:endParaRPr lang="en-US" dirty="0" smtClean="0"/>
          </a:p>
          <a:p>
            <a:pPr algn="l"/>
            <a:r>
              <a:rPr lang="en-US" dirty="0" smtClean="0"/>
              <a:t>-Lack of work-aggressive and progressive marketing</a:t>
            </a:r>
          </a:p>
          <a:p>
            <a:pPr algn="l"/>
            <a:endParaRPr lang="en-US" dirty="0"/>
          </a:p>
        </p:txBody>
      </p:sp>
      <p:sp>
        <p:nvSpPr>
          <p:cNvPr id="3" name="Title 2"/>
          <p:cNvSpPr>
            <a:spLocks noGrp="1"/>
          </p:cNvSpPr>
          <p:nvPr>
            <p:ph type="title"/>
          </p:nvPr>
        </p:nvSpPr>
        <p:spPr/>
        <p:txBody>
          <a:bodyPr/>
          <a:lstStyle/>
          <a:p>
            <a:r>
              <a:rPr lang="en-US" dirty="0" smtClean="0"/>
              <a:t>Sheltered Workshops in Missouri and Mergers</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228600" y="2743200"/>
            <a:ext cx="8686800" cy="3581400"/>
          </a:xfrm>
        </p:spPr>
        <p:txBody>
          <a:bodyPr>
            <a:normAutofit lnSpcReduction="10000"/>
          </a:bodyPr>
          <a:lstStyle/>
          <a:p>
            <a:pPr algn="l"/>
            <a:r>
              <a:rPr lang="en-US" dirty="0" smtClean="0"/>
              <a:t>-Lack of business development acumen or desire in many workshop corps</a:t>
            </a:r>
          </a:p>
          <a:p>
            <a:pPr algn="l"/>
            <a:endParaRPr lang="en-US" dirty="0" smtClean="0"/>
          </a:p>
          <a:p>
            <a:pPr algn="l"/>
            <a:r>
              <a:rPr lang="en-US" dirty="0" smtClean="0"/>
              <a:t>-Political and regulatory pressure-larger agencies might exert more power and influence</a:t>
            </a:r>
          </a:p>
          <a:p>
            <a:pPr algn="l"/>
            <a:endParaRPr lang="en-US" dirty="0" smtClean="0"/>
          </a:p>
          <a:p>
            <a:pPr algn="l"/>
            <a:r>
              <a:rPr lang="en-US" dirty="0" smtClean="0"/>
              <a:t>-Decrease Overhead costs over time</a:t>
            </a:r>
          </a:p>
          <a:p>
            <a:pPr algn="l"/>
            <a:endParaRPr lang="en-US" dirty="0" smtClean="0"/>
          </a:p>
          <a:p>
            <a:pPr algn="l"/>
            <a:r>
              <a:rPr lang="en-US" dirty="0" smtClean="0"/>
              <a:t>-Better performing, more competent boards</a:t>
            </a:r>
          </a:p>
          <a:p>
            <a:pPr algn="l"/>
            <a:endParaRPr lang="en-US" dirty="0" smtClean="0"/>
          </a:p>
          <a:p>
            <a:pPr algn="l"/>
            <a:r>
              <a:rPr lang="en-US" dirty="0" smtClean="0"/>
              <a:t>-Duplication of services</a:t>
            </a:r>
          </a:p>
          <a:p>
            <a:pPr algn="l"/>
            <a:endParaRPr lang="en-US" dirty="0" smtClean="0"/>
          </a:p>
          <a:p>
            <a:pPr algn="l"/>
            <a:r>
              <a:rPr lang="en-US" dirty="0" smtClean="0"/>
              <a:t>-Coordinated transportation</a:t>
            </a:r>
          </a:p>
          <a:p>
            <a:pPr algn="l"/>
            <a:endParaRPr lang="en-US" dirty="0"/>
          </a:p>
        </p:txBody>
      </p:sp>
      <p:sp>
        <p:nvSpPr>
          <p:cNvPr id="3" name="Title 2"/>
          <p:cNvSpPr>
            <a:spLocks noGrp="1"/>
          </p:cNvSpPr>
          <p:nvPr>
            <p:ph type="title"/>
          </p:nvPr>
        </p:nvSpPr>
        <p:spPr/>
        <p:txBody>
          <a:bodyPr/>
          <a:lstStyle/>
          <a:p>
            <a:r>
              <a:rPr lang="en-US" dirty="0" smtClean="0"/>
              <a:t>Sheltered Workshops in Missouri and Mergers</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304800" y="2743200"/>
            <a:ext cx="8610600" cy="3581400"/>
          </a:xfrm>
        </p:spPr>
        <p:txBody>
          <a:bodyPr>
            <a:normAutofit/>
          </a:bodyPr>
          <a:lstStyle/>
          <a:p>
            <a:r>
              <a:rPr lang="en-US" dirty="0" smtClean="0"/>
              <a:t>Contact us:</a:t>
            </a:r>
          </a:p>
          <a:p>
            <a:endParaRPr lang="en-US" dirty="0" smtClean="0"/>
          </a:p>
          <a:p>
            <a:pPr algn="l"/>
            <a:r>
              <a:rPr lang="en-US" dirty="0" smtClean="0"/>
              <a:t>Stan Shurmantine</a:t>
            </a:r>
          </a:p>
          <a:p>
            <a:pPr algn="l"/>
            <a:r>
              <a:rPr lang="en-US" dirty="0" smtClean="0"/>
              <a:t>CEO</a:t>
            </a:r>
          </a:p>
          <a:p>
            <a:pPr algn="l"/>
            <a:r>
              <a:rPr lang="en-US" dirty="0" smtClean="0">
                <a:hlinkClick r:id="rId2"/>
              </a:rPr>
              <a:t>sshurmantine@job1one.org</a:t>
            </a:r>
            <a:endParaRPr lang="en-US" dirty="0" smtClean="0"/>
          </a:p>
          <a:p>
            <a:endParaRPr lang="en-US" dirty="0" smtClean="0"/>
          </a:p>
          <a:p>
            <a:pPr algn="l"/>
            <a:r>
              <a:rPr lang="en-US" dirty="0" smtClean="0"/>
              <a:t>Aaron Martin</a:t>
            </a:r>
          </a:p>
          <a:p>
            <a:pPr algn="l"/>
            <a:r>
              <a:rPr lang="en-US" dirty="0" smtClean="0"/>
              <a:t>Executive Director</a:t>
            </a:r>
          </a:p>
          <a:p>
            <a:pPr algn="l"/>
            <a:r>
              <a:rPr lang="en-US" dirty="0" smtClean="0">
                <a:hlinkClick r:id="rId3"/>
              </a:rPr>
              <a:t>amartin@job1one.org</a:t>
            </a:r>
            <a:endParaRPr lang="en-US" dirty="0" smtClean="0"/>
          </a:p>
          <a:p>
            <a:endParaRPr lang="en-US" dirty="0"/>
          </a:p>
        </p:txBody>
      </p:sp>
      <p:sp>
        <p:nvSpPr>
          <p:cNvPr id="3" name="Title 2"/>
          <p:cNvSpPr>
            <a:spLocks noGrp="1"/>
          </p:cNvSpPr>
          <p:nvPr>
            <p:ph type="title"/>
          </p:nvPr>
        </p:nvSpPr>
        <p:spPr/>
        <p:txBody>
          <a:bodyPr/>
          <a:lstStyle/>
          <a:p>
            <a:r>
              <a:rPr lang="en-US" dirty="0" smtClean="0"/>
              <a:t>Questions or Comments?</a:t>
            </a:r>
            <a:endParaRPr lang="en-US" dirty="0"/>
          </a:p>
        </p:txBody>
      </p:sp>
      <p:pic>
        <p:nvPicPr>
          <p:cNvPr id="4" name="Picture 3" descr="JobOne (2).JPG"/>
          <p:cNvPicPr>
            <a:picLocks noChangeAspect="1"/>
          </p:cNvPicPr>
          <p:nvPr/>
        </p:nvPicPr>
        <p:blipFill>
          <a:blip r:embed="rId4" cstate="print"/>
          <a:stretch>
            <a:fillRect/>
          </a:stretch>
        </p:blipFill>
        <p:spPr>
          <a:xfrm>
            <a:off x="4419600" y="3733800"/>
            <a:ext cx="4115881" cy="129540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228600" y="2743200"/>
            <a:ext cx="8686800" cy="3581400"/>
          </a:xfrm>
        </p:spPr>
        <p:txBody>
          <a:bodyPr>
            <a:normAutofit/>
          </a:bodyPr>
          <a:lstStyle/>
          <a:p>
            <a:pPr algn="l"/>
            <a:r>
              <a:rPr lang="en-US" sz="1800" dirty="0" smtClean="0"/>
              <a:t>Acquisition</a:t>
            </a:r>
          </a:p>
          <a:p>
            <a:pPr algn="l"/>
            <a:endParaRPr lang="en-US" dirty="0" smtClean="0"/>
          </a:p>
          <a:p>
            <a:pPr algn="l">
              <a:buFontTx/>
              <a:buChar char="-"/>
            </a:pPr>
            <a:r>
              <a:rPr lang="en-US" dirty="0" smtClean="0"/>
              <a:t>something or someone </a:t>
            </a:r>
            <a:r>
              <a:rPr lang="en-US" dirty="0" smtClean="0">
                <a:hlinkClick r:id="rId2"/>
              </a:rPr>
              <a:t>acquired</a:t>
            </a:r>
            <a:r>
              <a:rPr lang="en-US" dirty="0" smtClean="0"/>
              <a:t> or gained </a:t>
            </a:r>
          </a:p>
          <a:p>
            <a:pPr algn="l">
              <a:buFontTx/>
              <a:buChar char="-"/>
            </a:pPr>
            <a:endParaRPr lang="en-US" dirty="0" smtClean="0"/>
          </a:p>
          <a:p>
            <a:pPr algn="l">
              <a:buFontTx/>
              <a:buChar char="-"/>
            </a:pPr>
            <a:r>
              <a:rPr lang="en-US" dirty="0" smtClean="0"/>
              <a:t>&lt;the team announced two new </a:t>
            </a:r>
            <a:r>
              <a:rPr lang="en-US" i="1" dirty="0" smtClean="0"/>
              <a:t>acquisitions</a:t>
            </a:r>
            <a:r>
              <a:rPr lang="en-US" dirty="0" smtClean="0"/>
              <a:t>&gt; </a:t>
            </a:r>
          </a:p>
          <a:p>
            <a:pPr algn="l"/>
            <a:endParaRPr lang="en-US" dirty="0" smtClean="0"/>
          </a:p>
          <a:p>
            <a:pPr algn="l"/>
            <a:endParaRPr lang="en-US" dirty="0"/>
          </a:p>
        </p:txBody>
      </p:sp>
      <p:sp>
        <p:nvSpPr>
          <p:cNvPr id="3" name="Title 2"/>
          <p:cNvSpPr>
            <a:spLocks noGrp="1"/>
          </p:cNvSpPr>
          <p:nvPr>
            <p:ph type="title"/>
          </p:nvPr>
        </p:nvSpPr>
        <p:spPr/>
        <p:txBody>
          <a:bodyPr/>
          <a:lstStyle/>
          <a:p>
            <a:r>
              <a:rPr lang="en-US" dirty="0" smtClean="0"/>
              <a:t>Webster Definitions</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228600" y="2743200"/>
            <a:ext cx="8686800" cy="1673225"/>
          </a:xfrm>
        </p:spPr>
        <p:txBody>
          <a:bodyPr/>
          <a:lstStyle/>
          <a:p>
            <a:pPr algn="l"/>
            <a:r>
              <a:rPr lang="en-US" sz="1800" dirty="0" smtClean="0"/>
              <a:t>AFFILIATION</a:t>
            </a:r>
            <a:r>
              <a:rPr lang="en-US" dirty="0" smtClean="0"/>
              <a:t> </a:t>
            </a:r>
          </a:p>
          <a:p>
            <a:pPr algn="l"/>
            <a:endParaRPr lang="en-US" dirty="0" smtClean="0"/>
          </a:p>
          <a:p>
            <a:pPr algn="l"/>
            <a:r>
              <a:rPr lang="en-US" dirty="0" smtClean="0"/>
              <a:t>-To become closely connected or associated.  To adopt or accept as a member, subordinate associate, or branch</a:t>
            </a:r>
          </a:p>
          <a:p>
            <a:pPr algn="l"/>
            <a:endParaRPr lang="en-US" dirty="0" smtClean="0"/>
          </a:p>
          <a:p>
            <a:pPr algn="l"/>
            <a:endParaRPr lang="en-US" dirty="0" smtClean="0"/>
          </a:p>
          <a:p>
            <a:pPr algn="l"/>
            <a:endParaRPr lang="en-US" dirty="0" smtClean="0"/>
          </a:p>
          <a:p>
            <a:pPr algn="l"/>
            <a:endParaRPr lang="en-US" dirty="0" smtClean="0"/>
          </a:p>
          <a:p>
            <a:pPr algn="l"/>
            <a:endParaRPr lang="en-US" dirty="0" smtClean="0"/>
          </a:p>
          <a:p>
            <a:pPr algn="l"/>
            <a:endParaRPr lang="en-US" dirty="0" smtClean="0"/>
          </a:p>
          <a:p>
            <a:pPr algn="l"/>
            <a:endParaRPr lang="en-US" dirty="0" smtClean="0"/>
          </a:p>
          <a:p>
            <a:pPr algn="l"/>
            <a:endParaRPr lang="en-US" dirty="0" smtClean="0"/>
          </a:p>
          <a:p>
            <a:pPr algn="l"/>
            <a:endParaRPr lang="en-US" dirty="0" smtClean="0"/>
          </a:p>
          <a:p>
            <a:pPr algn="l"/>
            <a:endParaRPr lang="en-US" dirty="0" smtClean="0"/>
          </a:p>
          <a:p>
            <a:pPr algn="l"/>
            <a:endParaRPr lang="en-US" dirty="0" smtClean="0"/>
          </a:p>
          <a:p>
            <a:pPr algn="l"/>
            <a:endParaRPr lang="en-US" dirty="0"/>
          </a:p>
        </p:txBody>
      </p:sp>
      <p:sp>
        <p:nvSpPr>
          <p:cNvPr id="3" name="Title 2"/>
          <p:cNvSpPr>
            <a:spLocks noGrp="1"/>
          </p:cNvSpPr>
          <p:nvPr>
            <p:ph type="title"/>
          </p:nvPr>
        </p:nvSpPr>
        <p:spPr/>
        <p:txBody>
          <a:bodyPr/>
          <a:lstStyle/>
          <a:p>
            <a:r>
              <a:rPr lang="en-US" dirty="0" smtClean="0"/>
              <a:t>Webster Definitions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228600" y="2743200"/>
            <a:ext cx="8686800" cy="1673225"/>
          </a:xfrm>
        </p:spPr>
        <p:txBody>
          <a:bodyPr/>
          <a:lstStyle/>
          <a:p>
            <a:pPr algn="l"/>
            <a:r>
              <a:rPr lang="en-US" sz="1800" dirty="0" smtClean="0"/>
              <a:t>Collaboration</a:t>
            </a:r>
          </a:p>
          <a:p>
            <a:pPr algn="l"/>
            <a:endParaRPr lang="en-US" dirty="0" smtClean="0"/>
          </a:p>
          <a:p>
            <a:pPr algn="l"/>
            <a:r>
              <a:rPr lang="en-US" dirty="0" smtClean="0"/>
              <a:t>-to cooperate with an agency or instrumentality with which one is not immediately connected</a:t>
            </a:r>
          </a:p>
          <a:p>
            <a:pPr algn="l"/>
            <a:endParaRPr lang="en-US" dirty="0"/>
          </a:p>
        </p:txBody>
      </p:sp>
      <p:sp>
        <p:nvSpPr>
          <p:cNvPr id="3" name="Title 2"/>
          <p:cNvSpPr>
            <a:spLocks noGrp="1"/>
          </p:cNvSpPr>
          <p:nvPr>
            <p:ph type="title"/>
          </p:nvPr>
        </p:nvSpPr>
        <p:spPr/>
        <p:txBody>
          <a:bodyPr/>
          <a:lstStyle/>
          <a:p>
            <a:r>
              <a:rPr lang="en-US" dirty="0" smtClean="0"/>
              <a:t>Webster Definitions</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Coming together-The merger</a:t>
            </a:r>
            <a:endParaRPr lang="en-US" dirty="0"/>
          </a:p>
        </p:txBody>
      </p:sp>
      <p:pic>
        <p:nvPicPr>
          <p:cNvPr id="4" name="Picture 3" descr="merge3.JPG"/>
          <p:cNvPicPr>
            <a:picLocks noChangeAspect="1"/>
          </p:cNvPicPr>
          <p:nvPr/>
        </p:nvPicPr>
        <p:blipFill>
          <a:blip r:embed="rId2" cstate="print"/>
          <a:stretch>
            <a:fillRect/>
          </a:stretch>
        </p:blipFill>
        <p:spPr>
          <a:xfrm>
            <a:off x="1524000" y="2667000"/>
            <a:ext cx="6096000" cy="3646714"/>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228600" y="2743200"/>
            <a:ext cx="8686800" cy="3505200"/>
          </a:xfrm>
        </p:spPr>
        <p:txBody>
          <a:bodyPr/>
          <a:lstStyle/>
          <a:p>
            <a:pPr algn="l"/>
            <a:r>
              <a:rPr lang="en-US" dirty="0" smtClean="0"/>
              <a:t>Economic Downturn: Guidestar estimates nearly 30,000 nonprofits in eminent </a:t>
            </a:r>
            <a:r>
              <a:rPr lang="en-US" u="sng" dirty="0" smtClean="0"/>
              <a:t>danger of having to shut down</a:t>
            </a:r>
            <a:r>
              <a:rPr lang="en-US" dirty="0" smtClean="0"/>
              <a:t>.</a:t>
            </a:r>
          </a:p>
          <a:p>
            <a:pPr algn="l"/>
            <a:endParaRPr lang="en-US" dirty="0" smtClean="0"/>
          </a:p>
          <a:p>
            <a:pPr algn="l"/>
            <a:endParaRPr lang="en-US" dirty="0" smtClean="0"/>
          </a:p>
          <a:p>
            <a:pPr algn="l"/>
            <a:r>
              <a:rPr lang="en-US" dirty="0" smtClean="0"/>
              <a:t>No hard figures, but anecdotal evidence suggests that hundreds of nonprofits are merging in the US each year. </a:t>
            </a:r>
          </a:p>
          <a:p>
            <a:pPr algn="l"/>
            <a:endParaRPr lang="en-US" dirty="0" smtClean="0"/>
          </a:p>
          <a:p>
            <a:pPr algn="l"/>
            <a:r>
              <a:rPr lang="en-US" sz="1800" dirty="0" smtClean="0"/>
              <a:t>Main Reasons</a:t>
            </a:r>
          </a:p>
          <a:p>
            <a:pPr algn="l"/>
            <a:r>
              <a:rPr lang="en-US" dirty="0" smtClean="0"/>
              <a:t>Economic downturn, leadership issues, lack of need for services, overlap or duplication of services.</a:t>
            </a:r>
            <a:endParaRPr lang="en-US" dirty="0"/>
          </a:p>
        </p:txBody>
      </p:sp>
      <p:sp>
        <p:nvSpPr>
          <p:cNvPr id="3" name="Title 2"/>
          <p:cNvSpPr>
            <a:spLocks noGrp="1"/>
          </p:cNvSpPr>
          <p:nvPr>
            <p:ph type="title"/>
          </p:nvPr>
        </p:nvSpPr>
        <p:spPr/>
        <p:txBody>
          <a:bodyPr/>
          <a:lstStyle/>
          <a:p>
            <a:r>
              <a:rPr lang="en-US" dirty="0" smtClean="0"/>
              <a:t>Reasons for Merging</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914400"/>
            <a:ext cx="2362200" cy="1828800"/>
          </a:xfrm>
        </p:spPr>
        <p:txBody>
          <a:bodyPr/>
          <a:lstStyle/>
          <a:p>
            <a:pPr algn="ctr"/>
            <a:r>
              <a:rPr lang="en-US" sz="3600" dirty="0" smtClean="0"/>
              <a:t>Rubber meets the road</a:t>
            </a:r>
            <a:endParaRPr lang="en-US" sz="3600" dirty="0"/>
          </a:p>
        </p:txBody>
      </p:sp>
      <p:sp>
        <p:nvSpPr>
          <p:cNvPr id="3" name="Text Placeholder 2"/>
          <p:cNvSpPr>
            <a:spLocks noGrp="1"/>
          </p:cNvSpPr>
          <p:nvPr>
            <p:ph type="body" idx="2"/>
          </p:nvPr>
        </p:nvSpPr>
        <p:spPr/>
        <p:txBody>
          <a:bodyPr>
            <a:normAutofit/>
          </a:bodyPr>
          <a:lstStyle/>
          <a:p>
            <a:endParaRPr lang="en-US" sz="2400" dirty="0" smtClean="0"/>
          </a:p>
          <a:p>
            <a:endParaRPr lang="en-US" sz="2400" dirty="0" smtClean="0"/>
          </a:p>
          <a:p>
            <a:r>
              <a:rPr lang="en-US" sz="2400" dirty="0" smtClean="0"/>
              <a:t>An insightful video of successful nonprofit mergers and acquisitions</a:t>
            </a:r>
            <a:endParaRPr lang="en-US" sz="2400" dirty="0"/>
          </a:p>
        </p:txBody>
      </p:sp>
      <p:sp>
        <p:nvSpPr>
          <p:cNvPr id="4" name="Content Placeholder 3"/>
          <p:cNvSpPr>
            <a:spLocks noGrp="1"/>
          </p:cNvSpPr>
          <p:nvPr>
            <p:ph sz="quarter" idx="1"/>
          </p:nvPr>
        </p:nvSpPr>
        <p:spPr/>
        <p:txBody>
          <a:bodyPr/>
          <a:lstStyle/>
          <a:p>
            <a:endParaRPr lang="en-US" dirty="0" smtClean="0">
              <a:hlinkClick r:id="rId2"/>
            </a:endParaRPr>
          </a:p>
          <a:p>
            <a:endParaRPr lang="en-US" dirty="0" smtClean="0">
              <a:hlinkClick r:id="rId2"/>
            </a:endParaRPr>
          </a:p>
          <a:p>
            <a:pPr>
              <a:buNone/>
            </a:pPr>
            <a:endParaRPr lang="en-US" dirty="0" smtClean="0">
              <a:hlinkClick r:id="rId2"/>
            </a:endParaRPr>
          </a:p>
          <a:p>
            <a:pPr>
              <a:buNone/>
            </a:pPr>
            <a:endParaRPr lang="en-US" dirty="0" smtClean="0">
              <a:hlinkClick r:id="rId2"/>
            </a:endParaRPr>
          </a:p>
          <a:p>
            <a:pPr>
              <a:buNone/>
            </a:pPr>
            <a:endParaRPr lang="en-US" dirty="0" smtClean="0">
              <a:hlinkClick r:id="rId2"/>
            </a:endParaRPr>
          </a:p>
          <a:p>
            <a:r>
              <a:rPr lang="en-US" dirty="0" smtClean="0">
                <a:hlinkClick r:id="rId2"/>
              </a:rPr>
              <a:t>http://vimeo.com/20262598</a:t>
            </a: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228600" y="2743200"/>
            <a:ext cx="5029200" cy="3581400"/>
          </a:xfrm>
        </p:spPr>
        <p:txBody>
          <a:bodyPr/>
          <a:lstStyle/>
          <a:p>
            <a:pPr algn="l"/>
            <a:r>
              <a:rPr lang="en-US" dirty="0" smtClean="0"/>
              <a:t>2009- Discussions begin at BOARD and Executive Level: A casual conversation on the way to a conference.</a:t>
            </a:r>
          </a:p>
          <a:p>
            <a:pPr algn="l"/>
            <a:endParaRPr lang="en-US" dirty="0" smtClean="0"/>
          </a:p>
          <a:p>
            <a:pPr algn="l"/>
            <a:r>
              <a:rPr lang="en-US" dirty="0" smtClean="0"/>
              <a:t>Contributing Factors:</a:t>
            </a:r>
          </a:p>
          <a:p>
            <a:pPr algn="l"/>
            <a:endParaRPr lang="en-US" dirty="0" smtClean="0"/>
          </a:p>
          <a:p>
            <a:pPr algn="l"/>
            <a:r>
              <a:rPr lang="en-US" dirty="0" smtClean="0"/>
              <a:t>Board Chair of IBS has business relationship with ED of FWI</a:t>
            </a:r>
          </a:p>
          <a:p>
            <a:pPr algn="l"/>
            <a:endParaRPr lang="en-US" dirty="0" smtClean="0"/>
          </a:p>
          <a:p>
            <a:pPr algn="l"/>
            <a:r>
              <a:rPr lang="en-US" dirty="0" smtClean="0"/>
              <a:t>Board Chair of FWI business savvy, not tied to tradition</a:t>
            </a:r>
          </a:p>
          <a:p>
            <a:pPr algn="l"/>
            <a:endParaRPr lang="en-US" dirty="0" smtClean="0"/>
          </a:p>
          <a:p>
            <a:pPr algn="l"/>
            <a:endParaRPr lang="en-US" dirty="0"/>
          </a:p>
        </p:txBody>
      </p:sp>
      <p:sp>
        <p:nvSpPr>
          <p:cNvPr id="3" name="Title 2"/>
          <p:cNvSpPr>
            <a:spLocks noGrp="1"/>
          </p:cNvSpPr>
          <p:nvPr>
            <p:ph type="title"/>
          </p:nvPr>
        </p:nvSpPr>
        <p:spPr/>
        <p:txBody>
          <a:bodyPr/>
          <a:lstStyle/>
          <a:p>
            <a:r>
              <a:rPr lang="en-US" dirty="0" smtClean="0"/>
              <a:t>Timeline: History of </a:t>
            </a:r>
            <a:br>
              <a:rPr lang="en-US" dirty="0" smtClean="0"/>
            </a:br>
            <a:r>
              <a:rPr lang="en-US" dirty="0" smtClean="0"/>
              <a:t>IBS-FWI Merger</a:t>
            </a:r>
            <a:endParaRPr lang="en-US" dirty="0"/>
          </a:p>
        </p:txBody>
      </p:sp>
      <p:pic>
        <p:nvPicPr>
          <p:cNvPr id="4" name="Picture 3" descr="conversation.jpg"/>
          <p:cNvPicPr>
            <a:picLocks noChangeAspect="1"/>
          </p:cNvPicPr>
          <p:nvPr/>
        </p:nvPicPr>
        <p:blipFill>
          <a:blip r:embed="rId2" cstate="print"/>
          <a:stretch>
            <a:fillRect/>
          </a:stretch>
        </p:blipFill>
        <p:spPr>
          <a:xfrm>
            <a:off x="5029200" y="2819400"/>
            <a:ext cx="3771900" cy="3344418"/>
          </a:xfrm>
          <a:prstGeom prst="rect">
            <a:avLst/>
          </a:prstGeo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307</TotalTime>
  <Words>881</Words>
  <Application>Microsoft Office PowerPoint</Application>
  <PresentationFormat>On-screen Show (4:3)</PresentationFormat>
  <Paragraphs>185</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Civic</vt:lpstr>
      <vt:lpstr>Mergers-Acquisitions-Affiliations-Collaborations - Coming together to create opportunity </vt:lpstr>
      <vt:lpstr>Webster Definitions</vt:lpstr>
      <vt:lpstr>Webster Definitions</vt:lpstr>
      <vt:lpstr>Webster Definitions</vt:lpstr>
      <vt:lpstr>Webster Definitions</vt:lpstr>
      <vt:lpstr>Coming together-The merger</vt:lpstr>
      <vt:lpstr>Reasons for Merging</vt:lpstr>
      <vt:lpstr>Rubber meets the road</vt:lpstr>
      <vt:lpstr>Timeline: History of  IBS-FWI Merger</vt:lpstr>
      <vt:lpstr>Timeline: History of  IBS-FWI Merger</vt:lpstr>
      <vt:lpstr>Timeline: History of  IBS-FWI Merger</vt:lpstr>
      <vt:lpstr>Timeline: History of  IBS-FWI Merger</vt:lpstr>
      <vt:lpstr>Timeline: History of  IBS-FWI Merger</vt:lpstr>
      <vt:lpstr>L0G0-TAGLINE</vt:lpstr>
      <vt:lpstr>LEGAL FRAMEWORK</vt:lpstr>
      <vt:lpstr>Timeline: History of  IBS-FWI Merger</vt:lpstr>
      <vt:lpstr>Our New Mission-Vision</vt:lpstr>
      <vt:lpstr>Why Was the Merger Successful?</vt:lpstr>
      <vt:lpstr>What Could Have Been Done Better in Hindsight?</vt:lpstr>
      <vt:lpstr>JobOne Merger Has Been a Success</vt:lpstr>
      <vt:lpstr>Sheltered Workshops in Missouri and Mergers</vt:lpstr>
      <vt:lpstr>Sheltered Workshops in Missouri and Mergers</vt:lpstr>
      <vt:lpstr>Questions or Comments?</vt:lpstr>
    </vt:vector>
  </TitlesOfParts>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Mergers-Acquisitions-Alliances-Collaborations  and  Social Service Providers</dc:title>
  <dc:creator>Any Person</dc:creator>
  <cp:lastModifiedBy>AMartin</cp:lastModifiedBy>
  <cp:revision>32</cp:revision>
  <dcterms:created xsi:type="dcterms:W3CDTF">2011-09-29T15:44:50Z</dcterms:created>
  <dcterms:modified xsi:type="dcterms:W3CDTF">2011-10-03T16:29:28Z</dcterms:modified>
</cp:coreProperties>
</file>